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396" r:id="rId3"/>
    <p:sldId id="378" r:id="rId4"/>
    <p:sldId id="394" r:id="rId5"/>
    <p:sldId id="379" r:id="rId6"/>
    <p:sldId id="380" r:id="rId7"/>
    <p:sldId id="381" r:id="rId8"/>
    <p:sldId id="395" r:id="rId9"/>
    <p:sldId id="382" r:id="rId10"/>
    <p:sldId id="397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3" r:id="rId19"/>
    <p:sldId id="390" r:id="rId20"/>
    <p:sldId id="26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D9D9D9"/>
    <a:srgbClr val="424242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57" d="100"/>
          <a:sy n="57" d="100"/>
        </p:scale>
        <p:origin x="102" y="318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cap="none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 smtClean="0">
                <a:solidFill>
                  <a:schemeClr val="bg1"/>
                </a:solidFill>
              </a:rPr>
              <a:t>Возрастные соответствия</a:t>
            </a:r>
            <a:endParaRPr lang="ru-RU" sz="40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60506584845211E-2"/>
          <c:y val="0.15395357231387938"/>
          <c:w val="0.96019847201450037"/>
          <c:h val="0.7837335423371364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9375000000000157E-2"/>
                  <c:y val="-1.17187492791124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 smtClean="0">
                        <a:solidFill>
                          <a:schemeClr val="bg1"/>
                        </a:solidFill>
                      </a:rPr>
                      <a:t>44%</a:t>
                    </a:r>
                    <a:endParaRPr lang="en-US" sz="40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7A-4F2A-B4A4-8A88C21E5651}"/>
                </c:ext>
                <c:ext xmlns:c15="http://schemas.microsoft.com/office/drawing/2012/chart" uri="{CE6537A1-D6FC-4f65-9D91-7224C49458BB}">
                  <c15:layout>
                    <c:manualLayout>
                      <c:w val="0.16718749999999999"/>
                      <c:h val="0.1936171755894946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9375000000000157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 smtClean="0">
                        <a:solidFill>
                          <a:schemeClr val="bg1"/>
                        </a:solidFill>
                      </a:rPr>
                      <a:t>52%</a:t>
                    </a:r>
                    <a:endParaRPr lang="en-US" sz="40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97A-4F2A-B4A4-8A88C21E5651}"/>
                </c:ext>
                <c:ext xmlns:c15="http://schemas.microsoft.com/office/drawing/2012/chart" uri="{CE6537A1-D6FC-4f65-9D91-7224C49458BB}">
                  <c15:layout>
                    <c:manualLayout>
                      <c:w val="0.15394525098425196"/>
                      <c:h val="0.205335924868606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2500000000000037E-2"/>
                  <c:y val="2.34374985582240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4000" dirty="0" smtClean="0">
                        <a:solidFill>
                          <a:schemeClr val="bg1"/>
                        </a:solidFill>
                      </a:rPr>
                      <a:t>4%</a:t>
                    </a:r>
                    <a:endParaRPr lang="en-US" sz="40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97A-4F2A-B4A4-8A88C21E5651}"/>
                </c:ext>
                <c:ext xmlns:c15="http://schemas.microsoft.com/office/drawing/2012/chart" uri="{CE6537A1-D6FC-4f65-9D91-7224C49458BB}">
                  <c15:layout>
                    <c:manualLayout>
                      <c:w val="0.14324999999999999"/>
                      <c:h val="0.18658592602202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5.2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7A-4F2A-B4A4-8A88C21E56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shape val="box"/>
        <c:axId val="83243096"/>
        <c:axId val="155438376"/>
        <c:axId val="155434528"/>
      </c:bar3DChart>
      <c:catAx>
        <c:axId val="83243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5438376"/>
        <c:crosses val="autoZero"/>
        <c:auto val="1"/>
        <c:lblAlgn val="ctr"/>
        <c:lblOffset val="100"/>
        <c:noMultiLvlLbl val="0"/>
      </c:catAx>
      <c:valAx>
        <c:axId val="155438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3243096"/>
        <c:crosses val="autoZero"/>
        <c:crossBetween val="between"/>
      </c:valAx>
      <c:serAx>
        <c:axId val="155434528"/>
        <c:scaling>
          <c:orientation val="minMax"/>
        </c:scaling>
        <c:delete val="1"/>
        <c:axPos val="b"/>
        <c:majorTickMark val="none"/>
        <c:minorTickMark val="none"/>
        <c:tickLblPos val="none"/>
        <c:crossAx val="1554383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10/04/2019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639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49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30"/>
          <p:cNvGrpSpPr/>
          <p:nvPr/>
        </p:nvGrpSpPr>
        <p:grpSpPr>
          <a:xfrm>
            <a:off x="0" y="0"/>
            <a:ext cx="12216680" cy="6858000"/>
            <a:chOff x="6023992" y="0"/>
            <a:chExt cx="6192688" cy="6858000"/>
          </a:xfrm>
        </p:grpSpPr>
        <p:sp>
          <p:nvSpPr>
            <p:cNvPr id="17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cs typeface="Microsoft Uighur" pitchFamily="2" charset="-78"/>
              </a:endParaRPr>
            </a:p>
          </p:txBody>
        </p:sp>
        <p:sp>
          <p:nvSpPr>
            <p:cNvPr id="18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cs typeface="Microsoft Uighur" pitchFamily="2" charset="-78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695400" y="1772816"/>
            <a:ext cx="10801200" cy="33123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127448" y="1844824"/>
            <a:ext cx="9217024" cy="3312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МУНИЦИПАЛЬНОЕ БЮДЖЕТНОЕ УЧРЕЖДЕНИЕ</a:t>
            </a:r>
          </a:p>
          <a:p>
            <a:pPr algn="ctr"/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«КУЛЬТУРНО ДОСУГОВЫЙ ЦЕНТР» - ДК «Строитель»</a:t>
            </a:r>
          </a:p>
          <a:p>
            <a:pPr algn="ctr"/>
            <a:endParaRPr lang="ru-RU" sz="5400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5400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27384"/>
            <a:ext cx="12216680" cy="6858000"/>
            <a:chOff x="0" y="-27384"/>
            <a:chExt cx="12216680" cy="6858000"/>
          </a:xfrm>
        </p:grpSpPr>
        <p:sp>
          <p:nvSpPr>
            <p:cNvPr id="50" name="Rectangle 3"/>
            <p:cNvSpPr/>
            <p:nvPr/>
          </p:nvSpPr>
          <p:spPr>
            <a:xfrm>
              <a:off x="6108340" y="-27384"/>
              <a:ext cx="6108340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0" y="-27384"/>
              <a:ext cx="6108340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5" name="Блок-схема: узел 24"/>
          <p:cNvSpPr/>
          <p:nvPr/>
        </p:nvSpPr>
        <p:spPr>
          <a:xfrm>
            <a:off x="4680525" y="2136229"/>
            <a:ext cx="2561153" cy="2376265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19779244">
            <a:off x="3909255" y="84394"/>
            <a:ext cx="1607363" cy="226205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5989465">
            <a:off x="2755489" y="1646104"/>
            <a:ext cx="1521791" cy="254037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925328">
            <a:off x="3246899" y="3653066"/>
            <a:ext cx="1697330" cy="24920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8228228">
            <a:off x="7112430" y="3463851"/>
            <a:ext cx="1631480" cy="253275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4789347">
            <a:off x="7532463" y="1526899"/>
            <a:ext cx="1557355" cy="25274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06989" y="4496898"/>
            <a:ext cx="1715731" cy="226205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1527279">
            <a:off x="6162709" y="24764"/>
            <a:ext cx="1607363" cy="226205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4932326" y="2370619"/>
            <a:ext cx="2065261" cy="1944216"/>
          </a:xfrm>
          <a:prstGeom prst="flowChartConnector">
            <a:avLst/>
          </a:prstGeom>
          <a:gradFill flip="none"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9779244">
            <a:off x="4223440" y="345046"/>
            <a:ext cx="1296144" cy="223224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989465">
            <a:off x="3136557" y="1800168"/>
            <a:ext cx="1296144" cy="2232248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925328">
            <a:off x="3627455" y="3648786"/>
            <a:ext cx="1296144" cy="2232248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18228228">
            <a:off x="7121437" y="3501469"/>
            <a:ext cx="1296144" cy="223224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4789347">
            <a:off x="7463599" y="1732137"/>
            <a:ext cx="1296144" cy="223224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420433" y="4411921"/>
            <a:ext cx="1296144" cy="2232248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527279">
            <a:off x="6220423" y="233485"/>
            <a:ext cx="1296144" cy="2232248"/>
          </a:xfrm>
          <a:prstGeom prst="ellipse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543554">
            <a:off x="3709053" y="1171692"/>
            <a:ext cx="2273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«Гармония золотого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возраста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7808232">
            <a:off x="6017845" y="862114"/>
            <a:ext cx="1701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Декоративно-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прикладное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творчество»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924424">
            <a:off x="7129190" y="2569704"/>
            <a:ext cx="1964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«Здоровый </a:t>
            </a:r>
            <a:r>
              <a:rPr lang="ru-RU" b="1" dirty="0" smtClean="0">
                <a:solidFill>
                  <a:srgbClr val="002060"/>
                </a:solidFill>
              </a:rPr>
              <a:t>образ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жизни»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200509">
            <a:off x="6662284" y="4372856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«Информационные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технологии»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89465">
            <a:off x="2702266" y="2396841"/>
            <a:ext cx="2198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«Садоводство,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цветоводство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садовый дизайн»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313954" y="5362009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«Путь к себе»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9044798">
            <a:off x="3400085" y="4583956"/>
            <a:ext cx="168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«Арт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студия»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06125" y="2937718"/>
            <a:ext cx="1709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«УНИВЕРСИТЕТ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ТРЕТЬЕГО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ВОЗРАСТА»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2060"/>
                </a:solidFill>
              </a:rPr>
              <a:t>На факультете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Гармония золотого возраста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освещаются вопросы музыки, театра, изобразительного искусства, литературы, истории культуры России. Особый интерес вызывают семинары,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где сами «студенты» выступают в качестве артистов, чтецов и музыкантов.</a:t>
            </a: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C:\Users\User\Desktop\Новая папка (2)\0-02-05-ae38e8652bf02de4906dd794171c26dffa55b111e114c9765a20742541f399ae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824" y="3933056"/>
            <a:ext cx="3456384" cy="25922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7" name="Picture 5" descr="F:\Университет третьего возраста\В управление культуры\«Университет третьего возраста»\Фото\Арт-студия\111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5166" y="1268760"/>
            <a:ext cx="3573276" cy="25450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005064"/>
            <a:ext cx="3844295" cy="252889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292761"/>
            <a:ext cx="3671984" cy="24479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51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rgbClr val="002060"/>
                </a:solidFill>
              </a:rPr>
              <a:t>На занятиях ф</a:t>
            </a:r>
            <a:r>
              <a:rPr lang="ru-RU" sz="2200" dirty="0" smtClean="0">
                <a:solidFill>
                  <a:srgbClr val="002060"/>
                </a:solidFill>
                <a:cs typeface="Andalus" pitchFamily="18" charset="-78"/>
              </a:rPr>
              <a:t>акультета  </a:t>
            </a:r>
            <a:r>
              <a:rPr lang="ru-RU" sz="2200" b="1" dirty="0" smtClean="0">
                <a:solidFill>
                  <a:srgbClr val="002060"/>
                </a:solidFill>
              </a:rPr>
              <a:t>«Декоративно-прикладного творчества», </a:t>
            </a:r>
            <a:r>
              <a:rPr lang="ru-RU" sz="2200" dirty="0" smtClean="0">
                <a:solidFill>
                  <a:srgbClr val="002060"/>
                </a:solidFill>
              </a:rPr>
              <a:t>студенты обучаются рукоделию в шести направлениях: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вязание пуховых шалей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кройка и шитьё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лоскутная графика </a:t>
            </a:r>
          </a:p>
          <a:p>
            <a:r>
              <a:rPr lang="ru-RU" sz="2200" dirty="0" err="1" smtClean="0">
                <a:solidFill>
                  <a:srgbClr val="002060"/>
                </a:solidFill>
              </a:rPr>
              <a:t>карвинг</a:t>
            </a:r>
            <a:r>
              <a:rPr lang="ru-RU" sz="2200" dirty="0" smtClean="0">
                <a:solidFill>
                  <a:srgbClr val="002060"/>
                </a:solidFill>
              </a:rPr>
              <a:t> (украшение стола  овощами и фруктами)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вязание спицами и крючком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 оригами (изделия из бумаги)</a:t>
            </a:r>
            <a:endParaRPr lang="en-US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7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2" descr="F:\Университет третьего возраста\В управление культуры\«Университет третьего возраста»\Фото\Декоративно прикладное\IMG_7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4077040"/>
            <a:ext cx="3700547" cy="24483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" name="Picture 3" descr="F:\Университет третьего возраста\В управление культуры\«Университет третьего возраста»\Фото\Декоративно прикладное\2Y2A0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832" y="1281662"/>
            <a:ext cx="3780000" cy="265139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9" name="Picture 2" descr="1348205942_p9184909_thu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7578" y="1291210"/>
            <a:ext cx="3816000" cy="264184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Picture 2" descr="img_99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7239" y="4074123"/>
            <a:ext cx="3731409" cy="245122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1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</a:t>
            </a:r>
            <a:r>
              <a:rPr lang="ru-RU" sz="2200" dirty="0" smtClean="0">
                <a:solidFill>
                  <a:srgbClr val="002060"/>
                </a:solidFill>
              </a:rPr>
              <a:t>Девиз  факультета </a:t>
            </a:r>
            <a:r>
              <a:rPr lang="ru-RU" sz="2200" b="1" dirty="0" smtClean="0">
                <a:solidFill>
                  <a:srgbClr val="002060"/>
                </a:solidFill>
              </a:rPr>
              <a:t>«Здоровый образ жизни» -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	В нашем возрасте  торопиться опасно, нервничать вредно, бояться поздно, остается только жить в свое удовольствие.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Форма проведения  занятий -психологические  тренинги,  беседы, лекции, физические упражнения, просмотр  фильмов, направленные на укрепление здоровья пожилых людей.</a:t>
            </a:r>
            <a:endParaRPr lang="en-US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21" name="Picture 4" descr="D:\Documents and Settings\Admin\Рабочий стол\Новая папка\ЗОЖ\Слайд3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825" y="1196752"/>
            <a:ext cx="4400588" cy="31683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7" name="Picture 3" descr="D:\Documents and Settings\Admin\Рабочий стол\Новая папка\ЗОЖ\Слайд2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1169" y="3501008"/>
            <a:ext cx="4185471" cy="32129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51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Цель </a:t>
            </a:r>
            <a:r>
              <a:rPr lang="ru-RU" sz="2400" dirty="0">
                <a:solidFill>
                  <a:srgbClr val="002060"/>
                </a:solidFill>
              </a:rPr>
              <a:t>факультета </a:t>
            </a:r>
            <a:r>
              <a:rPr lang="ru-RU" sz="2400" b="1" dirty="0">
                <a:solidFill>
                  <a:srgbClr val="002060"/>
                </a:solidFill>
              </a:rPr>
              <a:t>«Информационные технологии</a:t>
            </a:r>
            <a:r>
              <a:rPr lang="ru-RU" sz="2400" b="1" dirty="0" smtClean="0">
                <a:solidFill>
                  <a:srgbClr val="002060"/>
                </a:solidFill>
              </a:rPr>
              <a:t>»: </a:t>
            </a:r>
            <a:r>
              <a:rPr lang="ru-RU" sz="2400" dirty="0">
                <a:solidFill>
                  <a:srgbClr val="002060"/>
                </a:solidFill>
              </a:rPr>
              <a:t>научить </a:t>
            </a:r>
            <a:r>
              <a:rPr lang="ru-RU" sz="2400" dirty="0" smtClean="0">
                <a:solidFill>
                  <a:srgbClr val="002060"/>
                </a:solidFill>
              </a:rPr>
              <a:t>пожилых людей </a:t>
            </a:r>
            <a:r>
              <a:rPr lang="ru-RU" sz="2400" dirty="0">
                <a:solidFill>
                  <a:srgbClr val="002060"/>
                </a:solidFill>
              </a:rPr>
              <a:t>самостоятельному пользованию персональным компьютером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работе </a:t>
            </a:r>
            <a:r>
              <a:rPr lang="ru-RU" sz="2400" dirty="0">
                <a:solidFill>
                  <a:srgbClr val="002060"/>
                </a:solidFill>
              </a:rPr>
              <a:t>с интернетом, </a:t>
            </a:r>
            <a:r>
              <a:rPr lang="ru-RU" sz="2400" dirty="0" smtClean="0">
                <a:solidFill>
                  <a:srgbClr val="002060"/>
                </a:solidFill>
              </a:rPr>
              <a:t>узнать порядок </a:t>
            </a:r>
            <a:r>
              <a:rPr lang="ru-RU" sz="2400" dirty="0">
                <a:solidFill>
                  <a:srgbClr val="002060"/>
                </a:solidFill>
              </a:rPr>
              <a:t>электронной записи </a:t>
            </a:r>
            <a:r>
              <a:rPr lang="ru-RU" sz="2400" dirty="0" smtClean="0">
                <a:solidFill>
                  <a:srgbClr val="002060"/>
                </a:solidFill>
              </a:rPr>
              <a:t>к </a:t>
            </a:r>
            <a:r>
              <a:rPr lang="ru-RU" sz="2400" dirty="0">
                <a:solidFill>
                  <a:srgbClr val="002060"/>
                </a:solidFill>
              </a:rPr>
              <a:t>врачу, </a:t>
            </a:r>
            <a:r>
              <a:rPr lang="ru-RU" sz="2400" dirty="0" smtClean="0">
                <a:solidFill>
                  <a:srgbClr val="002060"/>
                </a:solidFill>
              </a:rPr>
              <a:t>самостоятельно </a:t>
            </a:r>
            <a:r>
              <a:rPr lang="ru-RU" sz="2400" dirty="0">
                <a:solidFill>
                  <a:srgbClr val="002060"/>
                </a:solidFill>
              </a:rPr>
              <a:t>создавать </a:t>
            </a:r>
            <a:r>
              <a:rPr lang="ru-RU" sz="2400" dirty="0" smtClean="0">
                <a:solidFill>
                  <a:srgbClr val="002060"/>
                </a:solidFill>
              </a:rPr>
              <a:t>и </a:t>
            </a:r>
            <a:r>
              <a:rPr lang="ru-RU" sz="2400" dirty="0">
                <a:solidFill>
                  <a:srgbClr val="002060"/>
                </a:solidFill>
              </a:rPr>
              <a:t>форматировать текстовые документы и сохранять их в памяти компьютера.</a:t>
            </a: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2" descr="F:\Университет третьего возраста\В управление культуры\«Университет третьего возраста»\Фото\Информационные тех\IMG_7483.JPG"/>
          <p:cNvPicPr>
            <a:picLocks noChangeAspect="1" noChangeArrowheads="1"/>
          </p:cNvPicPr>
          <p:nvPr/>
        </p:nvPicPr>
        <p:blipFill>
          <a:blip r:embed="rId2" cstate="print">
            <a:lum contrast="15000"/>
          </a:blip>
          <a:srcRect/>
          <a:stretch>
            <a:fillRect/>
          </a:stretch>
        </p:blipFill>
        <p:spPr bwMode="auto">
          <a:xfrm>
            <a:off x="4439816" y="1314455"/>
            <a:ext cx="3400509" cy="255038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6" name="Рисунок 1" descr="http://kometa-news.ru/wp-content/uploads/2018/06/tass_6962431-660x330.jpg"/>
          <p:cNvPicPr>
            <a:picLocks noChangeAspect="1" noChangeArrowheads="1"/>
          </p:cNvPicPr>
          <p:nvPr/>
        </p:nvPicPr>
        <p:blipFill rotWithShape="1">
          <a:blip r:embed="rId3" cstate="print"/>
          <a:srcRect r="6530"/>
          <a:stretch/>
        </p:blipFill>
        <p:spPr bwMode="auto">
          <a:xfrm>
            <a:off x="7985901" y="4005064"/>
            <a:ext cx="4014755" cy="242205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Рисунок 4" descr="https://mguu.ru/wp-content/uploads/2016/12/E94A3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8208" y="1305675"/>
            <a:ext cx="4021426" cy="255916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Picture 3" descr="F:\Университет третьего возраста\Университет (отбор)\Информационные тех\004-20171123_060608188_iOS.jpg"/>
          <p:cNvPicPr>
            <a:picLocks noChangeAspect="1" noChangeArrowheads="1"/>
          </p:cNvPicPr>
          <p:nvPr/>
        </p:nvPicPr>
        <p:blipFill rotWithShape="1">
          <a:blip r:embed="rId5" cstate="print"/>
          <a:srcRect t="8562" b="8677"/>
          <a:stretch/>
        </p:blipFill>
        <p:spPr bwMode="auto">
          <a:xfrm>
            <a:off x="4439947" y="4005063"/>
            <a:ext cx="3400378" cy="242205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2460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2060"/>
                </a:solidFill>
              </a:rPr>
              <a:t>Студенты факультета </a:t>
            </a:r>
            <a:r>
              <a:rPr lang="ru-RU" sz="2400" b="1" dirty="0">
                <a:solidFill>
                  <a:srgbClr val="002060"/>
                </a:solidFill>
              </a:rPr>
              <a:t>«Садоводство, цветоводство и садовый дизайн» </a:t>
            </a:r>
            <a:r>
              <a:rPr lang="ru-RU" sz="2400" dirty="0">
                <a:solidFill>
                  <a:srgbClr val="002060"/>
                </a:solidFill>
              </a:rPr>
              <a:t>знакомятся с дизайном садовых </a:t>
            </a:r>
            <a:r>
              <a:rPr lang="ru-RU" sz="2400" dirty="0" smtClean="0">
                <a:solidFill>
                  <a:srgbClr val="002060"/>
                </a:solidFill>
              </a:rPr>
              <a:t>участков, </a:t>
            </a:r>
            <a:r>
              <a:rPr lang="ru-RU" sz="2400" dirty="0">
                <a:solidFill>
                  <a:srgbClr val="002060"/>
                </a:solidFill>
              </a:rPr>
              <a:t>учатся обработке деревьев и кустарников, узнают о совместимости огородных культур, о </a:t>
            </a:r>
            <a:r>
              <a:rPr lang="ru-RU" sz="2400" dirty="0" smtClean="0">
                <a:solidFill>
                  <a:srgbClr val="002060"/>
                </a:solidFill>
              </a:rPr>
              <a:t>том, </a:t>
            </a:r>
            <a:r>
              <a:rPr lang="ru-RU" sz="2400" dirty="0">
                <a:solidFill>
                  <a:srgbClr val="002060"/>
                </a:solidFill>
              </a:rPr>
              <a:t>как заботится о цветах в </a:t>
            </a:r>
            <a:r>
              <a:rPr lang="ru-RU" sz="2400" dirty="0" smtClean="0">
                <a:solidFill>
                  <a:srgbClr val="002060"/>
                </a:solidFill>
              </a:rPr>
              <a:t>доме и в саду. Особенно интересна тема: юридические аспекты </a:t>
            </a:r>
            <a:r>
              <a:rPr lang="ru-RU" sz="2400" dirty="0">
                <a:solidFill>
                  <a:srgbClr val="002060"/>
                </a:solidFill>
              </a:rPr>
              <a:t>правовой деятельности садового товарищества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2" descr="D:\Documents and Settings\Admin\Рабочий стол\Новая папка\Садоводство\IMG_0799.JPG"/>
          <p:cNvPicPr>
            <a:picLocks noChangeAspect="1" noChangeArrowheads="1"/>
          </p:cNvPicPr>
          <p:nvPr/>
        </p:nvPicPr>
        <p:blipFill rotWithShape="1">
          <a:blip r:embed="rId2" cstate="print"/>
          <a:srcRect l="3991" b="16814"/>
          <a:stretch/>
        </p:blipFill>
        <p:spPr bwMode="auto">
          <a:xfrm>
            <a:off x="4433918" y="4037941"/>
            <a:ext cx="3606298" cy="23433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1" name="Picture 2" descr="D:\Documents and Settings\Admin\Рабочий стол\Новая папка\Путь к себе\IMG_7554.JPG"/>
          <p:cNvPicPr>
            <a:picLocks noChangeAspect="1" noChangeArrowheads="1"/>
          </p:cNvPicPr>
          <p:nvPr/>
        </p:nvPicPr>
        <p:blipFill rotWithShape="1">
          <a:blip r:embed="rId3" cstate="print"/>
          <a:srcRect t="15163" r="6376"/>
          <a:stretch/>
        </p:blipFill>
        <p:spPr bwMode="auto">
          <a:xfrm>
            <a:off x="8184232" y="4019967"/>
            <a:ext cx="3835139" cy="23613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9" name="Picture 3" descr="D:\Documents and Settings\Admin\Рабочий стол\Новая папка\Садоводство\001 (4).JPG"/>
          <p:cNvPicPr>
            <a:picLocks noChangeAspect="1" noChangeArrowheads="1"/>
          </p:cNvPicPr>
          <p:nvPr/>
        </p:nvPicPr>
        <p:blipFill rotWithShape="1">
          <a:blip r:embed="rId4" cstate="print"/>
          <a:srcRect t="5790" b="841"/>
          <a:stretch/>
        </p:blipFill>
        <p:spPr bwMode="auto">
          <a:xfrm>
            <a:off x="6156662" y="1268760"/>
            <a:ext cx="3675405" cy="25922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61452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На факультете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«Путь к себе»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люди пожилого возраста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знакомятся с основам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психологии  семейных отношений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, получают практические советы по </a:t>
            </a:r>
            <a:r>
              <a:rPr lang="ru-RU" sz="2400" dirty="0" err="1" smtClean="0">
                <a:solidFill>
                  <a:srgbClr val="002060"/>
                </a:solidFill>
                <a:cs typeface="Times New Roman" pitchFamily="18" charset="0"/>
              </a:rPr>
              <a:t>саморегуляции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 при конфликтах и стрессах,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изучают 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вопросы  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взаимодействия с людьми своего возраста и молодым поколением</a:t>
            </a:r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Учатся в своем возрасте быть счастливыми.</a:t>
            </a: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5" descr="D:\Documents and Settings\Admin\Рабочий стол\Новая папка\Путь к себе\001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259867"/>
            <a:ext cx="3916436" cy="267318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" name="Picture 2" descr="http://g1.nh.ee/images/pix/900x585/e3f50bd/eakate-festival-67982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4113611"/>
            <a:ext cx="3586789" cy="24955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" name="Picture 2" descr="image-3"/>
          <p:cNvPicPr>
            <a:picLocks noChangeAspect="1" noChangeArrowheads="1"/>
          </p:cNvPicPr>
          <p:nvPr/>
        </p:nvPicPr>
        <p:blipFill rotWithShape="1">
          <a:blip r:embed="rId4" cstate="print"/>
          <a:srcRect l="20624" r="22651" b="48526"/>
          <a:stretch/>
        </p:blipFill>
        <p:spPr bwMode="auto">
          <a:xfrm>
            <a:off x="8220236" y="4108312"/>
            <a:ext cx="3706191" cy="252235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26879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199112" y="404664"/>
            <a:ext cx="7992888" cy="6885384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2060"/>
                </a:solidFill>
              </a:rPr>
              <a:t>Направление деятельности факультета </a:t>
            </a:r>
            <a:r>
              <a:rPr lang="ru-RU" sz="2400" b="1" dirty="0">
                <a:solidFill>
                  <a:srgbClr val="002060"/>
                </a:solidFill>
              </a:rPr>
              <a:t>«Арт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студия» </a:t>
            </a: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это выявление </a:t>
            </a:r>
            <a:r>
              <a:rPr lang="ru-RU" sz="2400" dirty="0">
                <a:solidFill>
                  <a:srgbClr val="002060"/>
                </a:solidFill>
              </a:rPr>
              <a:t>и развитие творческого потенциала людей старшего </a:t>
            </a:r>
            <a:r>
              <a:rPr lang="ru-RU" sz="2400" dirty="0" smtClean="0">
                <a:solidFill>
                  <a:srgbClr val="002060"/>
                </a:solidFill>
              </a:rPr>
              <a:t>поколения.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На  факультете «студенты» от 60 лет и старше занимаются хореографией,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вокалом,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обучаются театральному мастерству и </a:t>
            </a:r>
            <a:r>
              <a:rPr lang="ru-RU" sz="2400" dirty="0" smtClean="0">
                <a:solidFill>
                  <a:srgbClr val="002060"/>
                </a:solidFill>
              </a:rPr>
              <a:t>игре </a:t>
            </a:r>
            <a:r>
              <a:rPr lang="ru-RU" sz="2400" dirty="0">
                <a:solidFill>
                  <a:srgbClr val="002060"/>
                </a:solidFill>
              </a:rPr>
              <a:t>на музыкальных инструментах.</a:t>
            </a:r>
            <a:endParaRPr lang="en-US" sz="24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4" descr="F:\Университет третьего возраста\В управление культуры\«Университет третьего возраста»\Фото\Арт-студия\2Y2A0211.JPG"/>
          <p:cNvPicPr>
            <a:picLocks noChangeAspect="1" noChangeArrowheads="1"/>
          </p:cNvPicPr>
          <p:nvPr/>
        </p:nvPicPr>
        <p:blipFill rotWithShape="1">
          <a:blip r:embed="rId2" cstate="print"/>
          <a:srcRect l="3064" t="3726" r="4830" b="4381"/>
          <a:stretch/>
        </p:blipFill>
        <p:spPr bwMode="auto">
          <a:xfrm>
            <a:off x="9167664" y="4653136"/>
            <a:ext cx="3024336" cy="20107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9" name="Picture 3" descr="F:\Университет третьего возраста\В управление культуры\«Университет третьего возраста»\Фото\Университет Созидание. Окончание 1-го семестра.15.12.2017\2Y2A0741.JPG"/>
          <p:cNvPicPr>
            <a:picLocks noChangeAspect="1" noChangeArrowheads="1"/>
          </p:cNvPicPr>
          <p:nvPr/>
        </p:nvPicPr>
        <p:blipFill rotWithShape="1">
          <a:blip r:embed="rId3" cstate="print"/>
          <a:srcRect r="35607"/>
          <a:stretch/>
        </p:blipFill>
        <p:spPr bwMode="auto">
          <a:xfrm>
            <a:off x="4799856" y="1988840"/>
            <a:ext cx="2520280" cy="24398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4" name="Рисунок 9" descr="Озёрск74.ру фото А.Лёшкина 010.jpg"/>
          <p:cNvPicPr>
            <a:picLocks noChangeAspect="1" noChangeArrowheads="1"/>
          </p:cNvPicPr>
          <p:nvPr/>
        </p:nvPicPr>
        <p:blipFill rotWithShape="1">
          <a:blip r:embed="rId4" cstate="print"/>
          <a:srcRect l="3132" r="24221" b="4436"/>
          <a:stretch/>
        </p:blipFill>
        <p:spPr bwMode="auto">
          <a:xfrm>
            <a:off x="8976320" y="1943406"/>
            <a:ext cx="2761410" cy="242169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" name="Picture 2" descr="D:\Documents and Settings\Admin\Рабочий стол\Новая папка\Арт-студия\IMG_6483.JPG"/>
          <p:cNvPicPr>
            <a:picLocks noChangeAspect="1" noChangeArrowheads="1"/>
          </p:cNvPicPr>
          <p:nvPr/>
        </p:nvPicPr>
        <p:blipFill rotWithShape="1">
          <a:blip r:embed="rId5" cstate="print"/>
          <a:srcRect l="7201"/>
          <a:stretch/>
        </p:blipFill>
        <p:spPr bwMode="auto">
          <a:xfrm>
            <a:off x="4511824" y="4670197"/>
            <a:ext cx="2879458" cy="198903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3" name="Picture 4" descr="F:\Университет третьего возраста\Университет (отбор)\Арт-студия\Озёрск74.ру фото А.Лёшкина 0025.jpg"/>
          <p:cNvPicPr>
            <a:picLocks noChangeAspect="1" noChangeArrowheads="1"/>
          </p:cNvPicPr>
          <p:nvPr/>
        </p:nvPicPr>
        <p:blipFill rotWithShape="1">
          <a:blip r:embed="rId6" cstate="print"/>
          <a:srcRect l="20889" r="19111"/>
          <a:stretch/>
        </p:blipFill>
        <p:spPr bwMode="auto">
          <a:xfrm>
            <a:off x="7392144" y="3284984"/>
            <a:ext cx="1512168" cy="17274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95095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30"/>
          <p:cNvGrpSpPr/>
          <p:nvPr/>
        </p:nvGrpSpPr>
        <p:grpSpPr>
          <a:xfrm>
            <a:off x="4007768" y="-27384"/>
            <a:ext cx="8216722" cy="6885384"/>
            <a:chOff x="6023992" y="0"/>
            <a:chExt cx="6192688" cy="6858000"/>
          </a:xfrm>
        </p:grpSpPr>
        <p:sp>
          <p:nvSpPr>
            <p:cNvPr id="22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3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Группа 30"/>
          <p:cNvGrpSpPr/>
          <p:nvPr/>
        </p:nvGrpSpPr>
        <p:grpSpPr>
          <a:xfrm>
            <a:off x="14592944" y="332656"/>
            <a:ext cx="8000698" cy="6885384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0"/>
            <a:ext cx="4048412" cy="6885384"/>
            <a:chOff x="0" y="0"/>
            <a:chExt cx="4048412" cy="6885384"/>
          </a:xfrm>
        </p:grpSpPr>
        <p:sp>
          <p:nvSpPr>
            <p:cNvPr id="51" name="Rectangle 2"/>
            <p:cNvSpPr/>
            <p:nvPr/>
          </p:nvSpPr>
          <p:spPr>
            <a:xfrm>
              <a:off x="0" y="0"/>
              <a:ext cx="4048412" cy="68853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63352" y="1484784"/>
              <a:ext cx="3528392" cy="40324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200" dirty="0" smtClean="0">
                  <a:solidFill>
                    <a:srgbClr val="002060"/>
                  </a:solidFill>
                </a:rPr>
                <a:t>Ветераны самая многочисленная социально-активная группа населения Озерского городского округа. Предлагаемые формы работы развивают творческие инициативы, социально-культурную активность людей старшего поколения и дают им возможность быть востребованными  обществом.  </a:t>
              </a:r>
              <a:endParaRPr lang="vi-VN" sz="2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2Y2A2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945683"/>
            <a:ext cx="2440999" cy="162733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G_0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484784"/>
            <a:ext cx="2413141" cy="160819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G_7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916832"/>
            <a:ext cx="2484277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2Y2A07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4149080"/>
            <a:ext cx="2448272" cy="16301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Рисунок 1" descr="C:\Users\User\Desktop\ФОТО\Арт-студия\_MG_82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605131"/>
            <a:ext cx="2448272" cy="16321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Рисунок 5" descr="Озёрск74.ру фото А.Лёшкина 00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9408368" y="4128412"/>
            <a:ext cx="2520280" cy="16048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454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4231602" y="-27384"/>
            <a:ext cx="7992888" cy="6885384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Университет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третьего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возраста безусловно состоялся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проекта перспектива  долгосрочного развития. 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Двери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Университета открыты для всех, кто не хочет сдаваться годам и стремится сделать свою жизнь насыщенной и активной. </a:t>
            </a:r>
          </a:p>
          <a:p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8" name="Picture 3" descr="D:\Documents and Settings\Admin\Рабочий стол\Новая папка\Финал\Безымянный9.JPG"/>
          <p:cNvPicPr>
            <a:picLocks noChangeAspect="1" noChangeArrowheads="1"/>
          </p:cNvPicPr>
          <p:nvPr/>
        </p:nvPicPr>
        <p:blipFill rotWithShape="1">
          <a:blip r:embed="rId2" cstate="print"/>
          <a:srcRect t="4735"/>
          <a:stretch/>
        </p:blipFill>
        <p:spPr bwMode="auto">
          <a:xfrm>
            <a:off x="747258" y="5085184"/>
            <a:ext cx="3044486" cy="147736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 fov="5100000">
              <a:rot lat="0" lon="20400000" rev="0"/>
            </a:camera>
            <a:lightRig rig="threePt" dir="t"/>
          </a:scene3d>
        </p:spPr>
      </p:pic>
      <p:pic>
        <p:nvPicPr>
          <p:cNvPr id="20" name="Picture 1" descr="IMG_5816"/>
          <p:cNvPicPr>
            <a:picLocks noChangeAspect="1" noChangeArrowheads="1"/>
          </p:cNvPicPr>
          <p:nvPr/>
        </p:nvPicPr>
        <p:blipFill rotWithShape="1">
          <a:blip r:embed="rId3" cstate="print"/>
          <a:srcRect t="13616"/>
          <a:stretch/>
        </p:blipFill>
        <p:spPr bwMode="auto">
          <a:xfrm>
            <a:off x="7066067" y="3645024"/>
            <a:ext cx="4874728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2100000">
              <a:rot lat="0" lon="18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83832" y="1196752"/>
            <a:ext cx="42484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«Наш нравственный долг </a:t>
            </a:r>
            <a:r>
              <a:rPr lang="ru-RU" sz="2200" dirty="0" smtClean="0">
                <a:solidFill>
                  <a:srgbClr val="002060"/>
                </a:solidFill>
              </a:rPr>
              <a:t>всемерно</a:t>
            </a:r>
            <a:r>
              <a:rPr lang="ru-RU" sz="2200" dirty="0">
                <a:solidFill>
                  <a:srgbClr val="002060"/>
                </a:solidFill>
              </a:rPr>
              <a:t> 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поддержать</a:t>
            </a:r>
            <a:r>
              <a:rPr lang="ru-RU" sz="2200" dirty="0">
                <a:solidFill>
                  <a:srgbClr val="002060"/>
                </a:solidFill>
              </a:rPr>
              <a:t> старшее поколение, 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которое </a:t>
            </a:r>
            <a:r>
              <a:rPr lang="ru-RU" sz="2200" dirty="0">
                <a:solidFill>
                  <a:srgbClr val="002060"/>
                </a:solidFill>
              </a:rPr>
              <a:t>внесло огромный вклад 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в</a:t>
            </a:r>
            <a:r>
              <a:rPr lang="ru-RU" sz="2200" dirty="0">
                <a:solidFill>
                  <a:srgbClr val="002060"/>
                </a:solidFill>
              </a:rPr>
              <a:t> развитие страны. 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У</a:t>
            </a:r>
            <a:r>
              <a:rPr lang="ru-RU" sz="2200" dirty="0">
                <a:solidFill>
                  <a:srgbClr val="002060"/>
                </a:solidFill>
              </a:rPr>
              <a:t> пожилых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людей должны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быть 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достойные </a:t>
            </a:r>
            <a:r>
              <a:rPr lang="ru-RU" sz="2200" dirty="0">
                <a:solidFill>
                  <a:srgbClr val="002060"/>
                </a:solidFill>
              </a:rPr>
              <a:t>условия для активного, 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здорового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долголетия</a:t>
            </a:r>
            <a:r>
              <a:rPr lang="ru-RU" sz="2200" dirty="0">
                <a:solidFill>
                  <a:srgbClr val="002060"/>
                </a:solidFill>
              </a:rPr>
              <a:t>». </a:t>
            </a: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В.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Путин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38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6023992" y="0"/>
            <a:ext cx="61926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cs typeface="Microsoft Uighur" pitchFamily="2" charset="-78"/>
              </a:endParaRPr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cs typeface="Microsoft Uighur" pitchFamily="2" charset="-78"/>
              </a:endParaRPr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599931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5840148" cy="30931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В Озерском городском округе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сложилась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четкая система совместной работы Муниципального бюджетного учреждения «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Культурно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-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досуговый центр» с советом ветеранов округа и ФГУП ПО «Маяк». 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более качественной работы с людьми старшего поколения на базе структурного подразделения МБУ «КДЦ»-ДК «Строитель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» 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2016 году было создано клубное формирование Центр общественных инициатив «Созидание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». 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8" y="4513833"/>
            <a:ext cx="5079918" cy="2011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sx="1000" sy="1000" algn="tl" rotWithShape="0">
              <a:srgbClr val="000000"/>
            </a:outerShdw>
            <a:reflection endPos="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19050" h="19050"/>
            <a:contourClr>
              <a:srgbClr val="FFFFFF"/>
            </a:contourClr>
          </a:sp3d>
        </p:spPr>
      </p:pic>
      <p:grpSp>
        <p:nvGrpSpPr>
          <p:cNvPr id="5" name="Группа 32"/>
          <p:cNvGrpSpPr/>
          <p:nvPr/>
        </p:nvGrpSpPr>
        <p:grpSpPr>
          <a:xfrm>
            <a:off x="1919536" y="188640"/>
            <a:ext cx="7966886" cy="792088"/>
            <a:chOff x="2161562" y="290801"/>
            <a:chExt cx="7966886" cy="79208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279576" y="373439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Дворец культуры «Строитель»</a:t>
              </a:r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2" name="Picture 2" descr="F:\Университет третьего возраста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883" y="1916832"/>
            <a:ext cx="5761038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4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1"/>
          <p:cNvSpPr>
            <a:spLocks/>
          </p:cNvSpPr>
          <p:nvPr/>
        </p:nvSpPr>
        <p:spPr bwMode="auto">
          <a:xfrm>
            <a:off x="5030449" y="0"/>
            <a:ext cx="6685074" cy="3130550"/>
          </a:xfrm>
          <a:custGeom>
            <a:avLst/>
            <a:gdLst>
              <a:gd name="connsiteX0" fmla="*/ 0 w 6685074"/>
              <a:gd name="connsiteY0" fmla="*/ 0 h 3168650"/>
              <a:gd name="connsiteX1" fmla="*/ 6685074 w 6685074"/>
              <a:gd name="connsiteY1" fmla="*/ 0 h 3168650"/>
              <a:gd name="connsiteX2" fmla="*/ 6685074 w 6685074"/>
              <a:gd name="connsiteY2" fmla="*/ 3105560 h 3168650"/>
              <a:gd name="connsiteX3" fmla="*/ 3248153 w 6685074"/>
              <a:gd name="connsiteY3" fmla="*/ 3168650 h 3168650"/>
              <a:gd name="connsiteX4" fmla="*/ 1428630 w 6685074"/>
              <a:gd name="connsiteY4" fmla="*/ 2905019 h 3168650"/>
              <a:gd name="connsiteX5" fmla="*/ 617680 w 6685074"/>
              <a:gd name="connsiteY5" fmla="*/ 1252568 h 31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5074" h="3168650">
                <a:moveTo>
                  <a:pt x="0" y="0"/>
                </a:moveTo>
                <a:lnTo>
                  <a:pt x="6685074" y="0"/>
                </a:lnTo>
                <a:lnTo>
                  <a:pt x="6685074" y="3105560"/>
                </a:lnTo>
                <a:lnTo>
                  <a:pt x="3248153" y="3168650"/>
                </a:lnTo>
                <a:lnTo>
                  <a:pt x="1428630" y="2905019"/>
                </a:lnTo>
                <a:lnTo>
                  <a:pt x="617680" y="1252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6" name="任意多边形 135"/>
          <p:cNvSpPr>
            <a:spLocks/>
          </p:cNvSpPr>
          <p:nvPr/>
        </p:nvSpPr>
        <p:spPr bwMode="auto">
          <a:xfrm>
            <a:off x="7434150" y="0"/>
            <a:ext cx="4757850" cy="6880799"/>
          </a:xfrm>
          <a:custGeom>
            <a:avLst/>
            <a:gdLst>
              <a:gd name="connsiteX0" fmla="*/ 3924351 w 4757850"/>
              <a:gd name="connsiteY0" fmla="*/ 0 h 6888083"/>
              <a:gd name="connsiteX1" fmla="*/ 4757850 w 4757850"/>
              <a:gd name="connsiteY1" fmla="*/ 0 h 6888083"/>
              <a:gd name="connsiteX2" fmla="*/ 4757850 w 4757850"/>
              <a:gd name="connsiteY2" fmla="*/ 6888083 h 6888083"/>
              <a:gd name="connsiteX3" fmla="*/ 2562859 w 4757850"/>
              <a:gd name="connsiteY3" fmla="*/ 6888083 h 6888083"/>
              <a:gd name="connsiteX4" fmla="*/ 317524 w 4757850"/>
              <a:gd name="connsiteY4" fmla="*/ 5722196 h 6888083"/>
              <a:gd name="connsiteX5" fmla="*/ 0 w 4757850"/>
              <a:gd name="connsiteY5" fmla="*/ 3899813 h 6888083"/>
              <a:gd name="connsiteX6" fmla="*/ 1319096 w 4757850"/>
              <a:gd name="connsiteY6" fmla="*/ 2610836 h 688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7850" h="6888083">
                <a:moveTo>
                  <a:pt x="3924351" y="0"/>
                </a:moveTo>
                <a:lnTo>
                  <a:pt x="4757850" y="0"/>
                </a:lnTo>
                <a:lnTo>
                  <a:pt x="4757850" y="6888083"/>
                </a:lnTo>
                <a:lnTo>
                  <a:pt x="2562859" y="6888083"/>
                </a:lnTo>
                <a:lnTo>
                  <a:pt x="317524" y="5722196"/>
                </a:lnTo>
                <a:lnTo>
                  <a:pt x="0" y="3899813"/>
                </a:lnTo>
                <a:lnTo>
                  <a:pt x="1319096" y="26108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" name="任意多边形 129"/>
          <p:cNvSpPr>
            <a:spLocks/>
          </p:cNvSpPr>
          <p:nvPr/>
        </p:nvSpPr>
        <p:spPr bwMode="auto">
          <a:xfrm>
            <a:off x="4219911" y="4705350"/>
            <a:ext cx="6046600" cy="2175449"/>
          </a:xfrm>
          <a:custGeom>
            <a:avLst/>
            <a:gdLst>
              <a:gd name="connsiteX0" fmla="*/ 1894412 w 6046600"/>
              <a:gd name="connsiteY0" fmla="*/ 0 h 2175449"/>
              <a:gd name="connsiteX1" fmla="*/ 3543788 w 6046600"/>
              <a:gd name="connsiteY1" fmla="*/ 866754 h 2175449"/>
              <a:gd name="connsiteX2" fmla="*/ 5650303 w 6046600"/>
              <a:gd name="connsiteY2" fmla="*/ 1974778 h 2175449"/>
              <a:gd name="connsiteX3" fmla="*/ 6046600 w 6046600"/>
              <a:gd name="connsiteY3" fmla="*/ 2167837 h 2175449"/>
              <a:gd name="connsiteX4" fmla="*/ 0 w 6046600"/>
              <a:gd name="connsiteY4" fmla="*/ 2175449 h 2175449"/>
              <a:gd name="connsiteX5" fmla="*/ 286338 w 6046600"/>
              <a:gd name="connsiteY5" fmla="*/ 855759 h 217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6600" h="2175449">
                <a:moveTo>
                  <a:pt x="1894412" y="0"/>
                </a:moveTo>
                <a:lnTo>
                  <a:pt x="3543788" y="866754"/>
                </a:lnTo>
                <a:lnTo>
                  <a:pt x="5650303" y="1974778"/>
                </a:lnTo>
                <a:lnTo>
                  <a:pt x="6046600" y="2167837"/>
                </a:lnTo>
                <a:lnTo>
                  <a:pt x="0" y="2175449"/>
                </a:lnTo>
                <a:lnTo>
                  <a:pt x="286338" y="8557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0" name="任意多边形 130"/>
          <p:cNvSpPr>
            <a:spLocks/>
          </p:cNvSpPr>
          <p:nvPr/>
        </p:nvSpPr>
        <p:spPr bwMode="auto">
          <a:xfrm>
            <a:off x="19890" y="2447925"/>
            <a:ext cx="4849986" cy="4432874"/>
          </a:xfrm>
          <a:custGeom>
            <a:avLst/>
            <a:gdLst>
              <a:gd name="connsiteX0" fmla="*/ 3503756 w 4849986"/>
              <a:gd name="connsiteY0" fmla="*/ 0 h 4432874"/>
              <a:gd name="connsiteX1" fmla="*/ 4849986 w 4849986"/>
              <a:gd name="connsiteY1" fmla="*/ 1315965 h 4432874"/>
              <a:gd name="connsiteX2" fmla="*/ 4540327 w 4849986"/>
              <a:gd name="connsiteY2" fmla="*/ 3113284 h 4432874"/>
              <a:gd name="connsiteX3" fmla="*/ 4314302 w 4849986"/>
              <a:gd name="connsiteY3" fmla="*/ 4432874 h 4432874"/>
              <a:gd name="connsiteX4" fmla="*/ 0 w 4849986"/>
              <a:gd name="connsiteY4" fmla="*/ 4432874 h 4432874"/>
              <a:gd name="connsiteX5" fmla="*/ 0 w 4849986"/>
              <a:gd name="connsiteY5" fmla="*/ 381096 h 443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9986" h="4432874">
                <a:moveTo>
                  <a:pt x="3503756" y="0"/>
                </a:moveTo>
                <a:lnTo>
                  <a:pt x="4849986" y="1315965"/>
                </a:lnTo>
                <a:lnTo>
                  <a:pt x="4540327" y="3113284"/>
                </a:lnTo>
                <a:lnTo>
                  <a:pt x="4314302" y="4432874"/>
                </a:lnTo>
                <a:lnTo>
                  <a:pt x="0" y="4432874"/>
                </a:lnTo>
                <a:lnTo>
                  <a:pt x="0" y="3810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36"/>
          <p:cNvSpPr>
            <a:spLocks/>
          </p:cNvSpPr>
          <p:nvPr/>
        </p:nvSpPr>
        <p:spPr bwMode="auto">
          <a:xfrm>
            <a:off x="19890" y="-2512"/>
            <a:ext cx="6153624" cy="3746006"/>
          </a:xfrm>
          <a:custGeom>
            <a:avLst/>
            <a:gdLst>
              <a:gd name="connsiteX0" fmla="*/ 1531425 w 6153624"/>
              <a:gd name="connsiteY0" fmla="*/ 0 h 3746006"/>
              <a:gd name="connsiteX1" fmla="*/ 5548313 w 6153624"/>
              <a:gd name="connsiteY1" fmla="*/ 0 h 3746006"/>
              <a:gd name="connsiteX2" fmla="*/ 6153624 w 6153624"/>
              <a:gd name="connsiteY2" fmla="*/ 1221820 h 3746006"/>
              <a:gd name="connsiteX3" fmla="*/ 5343877 w 6153624"/>
              <a:gd name="connsiteY3" fmla="*/ 2855229 h 3746006"/>
              <a:gd name="connsiteX4" fmla="*/ 3486691 w 6153624"/>
              <a:gd name="connsiteY4" fmla="*/ 3126688 h 3746006"/>
              <a:gd name="connsiteX5" fmla="*/ 0 w 6153624"/>
              <a:gd name="connsiteY5" fmla="*/ 3746006 h 3746006"/>
              <a:gd name="connsiteX6" fmla="*/ 0 w 6153624"/>
              <a:gd name="connsiteY6" fmla="*/ 11793 h 3746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3624" h="3746006">
                <a:moveTo>
                  <a:pt x="1531425" y="0"/>
                </a:moveTo>
                <a:lnTo>
                  <a:pt x="5548313" y="0"/>
                </a:lnTo>
                <a:lnTo>
                  <a:pt x="6153624" y="1221820"/>
                </a:lnTo>
                <a:lnTo>
                  <a:pt x="5343877" y="2855229"/>
                </a:lnTo>
                <a:lnTo>
                  <a:pt x="3486691" y="3126688"/>
                </a:lnTo>
                <a:lnTo>
                  <a:pt x="0" y="3746006"/>
                </a:lnTo>
                <a:lnTo>
                  <a:pt x="0" y="117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81" name="Группа 1"/>
          <p:cNvGrpSpPr/>
          <p:nvPr/>
        </p:nvGrpSpPr>
        <p:grpSpPr>
          <a:xfrm>
            <a:off x="948819" y="2531267"/>
            <a:ext cx="10406389" cy="1693155"/>
            <a:chOff x="2172964" y="308447"/>
            <a:chExt cx="7966886" cy="709450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Title 1"/>
            <p:cNvSpPr txBox="1">
              <a:spLocks/>
            </p:cNvSpPr>
            <p:nvPr/>
          </p:nvSpPr>
          <p:spPr>
            <a:xfrm>
              <a:off x="2172964" y="317696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Спасибо за внимание!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20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</a:rPr>
                <a:t> Центр общественных инициатив «Созидание»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2" descr="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023" y="3861048"/>
            <a:ext cx="3402000" cy="226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4" descr="D:\Documents and Settings\Admin\Рабочий стол\Новая папка\Ветераны\der2Y2A2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8495" y="1396656"/>
            <a:ext cx="3404129" cy="226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7" name="Picture 5" descr="D:\Documents and Settings\Admin\Рабочий стол\Новая папка\Ветераны\Безымянный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8495" y="3861048"/>
            <a:ext cx="3404129" cy="2268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8" name="Рисунок 1" descr="C:\Users\User\AppData\Local\Temp\Rar$DI08.216\IMG_5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022" y="1396656"/>
            <a:ext cx="3402001" cy="226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6024" y="1628800"/>
            <a:ext cx="3647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Центр становится площадкой для общения и творчества, точкой притяжения широкой активной аудитории пенсионеров и местом профессионально организованного досуга людей старшего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4159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2783632" y="0"/>
            <a:ext cx="943304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" name="Группа 31"/>
          <p:cNvGrpSpPr/>
          <p:nvPr/>
        </p:nvGrpSpPr>
        <p:grpSpPr>
          <a:xfrm>
            <a:off x="0" y="0"/>
            <a:ext cx="278363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</a:rPr>
                <a:t>Центр общественных инициатив «Созидание»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600056" y="2492897"/>
            <a:ext cx="2088232" cy="1944212"/>
            <a:chOff x="5328795" y="2137050"/>
            <a:chExt cx="1884544" cy="2420862"/>
          </a:xfrm>
        </p:grpSpPr>
        <p:sp>
          <p:nvSpPr>
            <p:cNvPr id="36" name="Стрелка влево 35"/>
            <p:cNvSpPr/>
            <p:nvPr/>
          </p:nvSpPr>
          <p:spPr>
            <a:xfrm rot="5400000">
              <a:off x="6016981" y="2163692"/>
              <a:ext cx="537969" cy="484686"/>
            </a:xfrm>
            <a:prstGeom prst="leftArrow">
              <a:avLst>
                <a:gd name="adj1" fmla="val 60000"/>
                <a:gd name="adj2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5328795" y="2870140"/>
              <a:ext cx="1884544" cy="1687772"/>
            </a:xfrm>
            <a:custGeom>
              <a:avLst/>
              <a:gdLst>
                <a:gd name="connsiteX0" fmla="*/ 0 w 1923847"/>
                <a:gd name="connsiteY0" fmla="*/ 93639 h 936390"/>
                <a:gd name="connsiteX1" fmla="*/ 93639 w 1923847"/>
                <a:gd name="connsiteY1" fmla="*/ 0 h 936390"/>
                <a:gd name="connsiteX2" fmla="*/ 1830208 w 1923847"/>
                <a:gd name="connsiteY2" fmla="*/ 0 h 936390"/>
                <a:gd name="connsiteX3" fmla="*/ 1923847 w 1923847"/>
                <a:gd name="connsiteY3" fmla="*/ 93639 h 936390"/>
                <a:gd name="connsiteX4" fmla="*/ 1923847 w 1923847"/>
                <a:gd name="connsiteY4" fmla="*/ 842751 h 936390"/>
                <a:gd name="connsiteX5" fmla="*/ 1830208 w 1923847"/>
                <a:gd name="connsiteY5" fmla="*/ 936390 h 936390"/>
                <a:gd name="connsiteX6" fmla="*/ 93639 w 1923847"/>
                <a:gd name="connsiteY6" fmla="*/ 936390 h 936390"/>
                <a:gd name="connsiteX7" fmla="*/ 0 w 1923847"/>
                <a:gd name="connsiteY7" fmla="*/ 842751 h 936390"/>
                <a:gd name="connsiteX8" fmla="*/ 0 w 1923847"/>
                <a:gd name="connsiteY8" fmla="*/ 93639 h 93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847" h="936390">
                  <a:moveTo>
                    <a:pt x="0" y="93639"/>
                  </a:moveTo>
                  <a:cubicBezTo>
                    <a:pt x="0" y="41924"/>
                    <a:pt x="41924" y="0"/>
                    <a:pt x="93639" y="0"/>
                  </a:cubicBezTo>
                  <a:lnTo>
                    <a:pt x="1830208" y="0"/>
                  </a:lnTo>
                  <a:cubicBezTo>
                    <a:pt x="1881923" y="0"/>
                    <a:pt x="1923847" y="41924"/>
                    <a:pt x="1923847" y="93639"/>
                  </a:cubicBezTo>
                  <a:lnTo>
                    <a:pt x="1923847" y="842751"/>
                  </a:lnTo>
                  <a:cubicBezTo>
                    <a:pt x="1923847" y="894466"/>
                    <a:pt x="1881923" y="936390"/>
                    <a:pt x="1830208" y="936390"/>
                  </a:cubicBezTo>
                  <a:lnTo>
                    <a:pt x="93639" y="936390"/>
                  </a:lnTo>
                  <a:cubicBezTo>
                    <a:pt x="41924" y="936390"/>
                    <a:pt x="0" y="894466"/>
                    <a:pt x="0" y="842751"/>
                  </a:cubicBezTo>
                  <a:lnTo>
                    <a:pt x="0" y="93639"/>
                  </a:ln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096" tIns="54096" rIns="54096" bIns="540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0" kern="120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744072" y="3068960"/>
            <a:ext cx="183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Центр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общественных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инициатив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«Созидание»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6672064" y="5229200"/>
            <a:ext cx="2088232" cy="1144981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Форумы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5674507" y="3572304"/>
            <a:ext cx="523355" cy="504768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43" name="Полилиния 42"/>
          <p:cNvSpPr/>
          <p:nvPr/>
        </p:nvSpPr>
        <p:spPr>
          <a:xfrm>
            <a:off x="6600056" y="1196752"/>
            <a:ext cx="2088232" cy="1097003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Университет третьего возраста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9840416" y="3284984"/>
            <a:ext cx="2001571" cy="1144982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общественностью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5" name="Стрелка влево 44"/>
          <p:cNvSpPr/>
          <p:nvPr/>
        </p:nvSpPr>
        <p:spPr>
          <a:xfrm rot="10958676">
            <a:off x="9133576" y="3560498"/>
            <a:ext cx="523355" cy="504768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46" name="Полилиния 45"/>
          <p:cNvSpPr/>
          <p:nvPr/>
        </p:nvSpPr>
        <p:spPr>
          <a:xfrm>
            <a:off x="9696400" y="1395135"/>
            <a:ext cx="1952628" cy="1169769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Участие в организации мероприятий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7" name="Стрелка влево 46"/>
          <p:cNvSpPr/>
          <p:nvPr/>
        </p:nvSpPr>
        <p:spPr>
          <a:xfrm rot="8215047">
            <a:off x="8790124" y="2669528"/>
            <a:ext cx="523354" cy="504767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48" name="Полилиния 47"/>
          <p:cNvSpPr/>
          <p:nvPr/>
        </p:nvSpPr>
        <p:spPr>
          <a:xfrm>
            <a:off x="3573501" y="1524759"/>
            <a:ext cx="1942503" cy="1112153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Создание клубных формирований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2" name="Стрелка влево 51"/>
          <p:cNvSpPr/>
          <p:nvPr/>
        </p:nvSpPr>
        <p:spPr>
          <a:xfrm rot="2238668">
            <a:off x="5894001" y="2673252"/>
            <a:ext cx="523354" cy="504767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53" name="Полилиния 52"/>
          <p:cNvSpPr/>
          <p:nvPr/>
        </p:nvSpPr>
        <p:spPr>
          <a:xfrm>
            <a:off x="3573500" y="5156650"/>
            <a:ext cx="1942503" cy="1165737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Круглые столы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4" name="Стрелка влево 53"/>
          <p:cNvSpPr/>
          <p:nvPr/>
        </p:nvSpPr>
        <p:spPr>
          <a:xfrm rot="18841178">
            <a:off x="5905573" y="4495726"/>
            <a:ext cx="523353" cy="504766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55" name="Полилиния 54"/>
          <p:cNvSpPr/>
          <p:nvPr/>
        </p:nvSpPr>
        <p:spPr>
          <a:xfrm>
            <a:off x="9622784" y="5156652"/>
            <a:ext cx="1942503" cy="1165736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Диалоговые площадки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6" name="Стрелка влево 55"/>
          <p:cNvSpPr/>
          <p:nvPr/>
        </p:nvSpPr>
        <p:spPr>
          <a:xfrm rot="13531054">
            <a:off x="8855277" y="4469260"/>
            <a:ext cx="523354" cy="504767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74" name="Полилиния 73"/>
          <p:cNvSpPr/>
          <p:nvPr/>
        </p:nvSpPr>
        <p:spPr>
          <a:xfrm>
            <a:off x="3433417" y="3324959"/>
            <a:ext cx="1942503" cy="1112153"/>
          </a:xfrm>
          <a:custGeom>
            <a:avLst/>
            <a:gdLst>
              <a:gd name="connsiteX0" fmla="*/ 0 w 1923847"/>
              <a:gd name="connsiteY0" fmla="*/ 93639 h 936390"/>
              <a:gd name="connsiteX1" fmla="*/ 93639 w 1923847"/>
              <a:gd name="connsiteY1" fmla="*/ 0 h 936390"/>
              <a:gd name="connsiteX2" fmla="*/ 1830208 w 1923847"/>
              <a:gd name="connsiteY2" fmla="*/ 0 h 936390"/>
              <a:gd name="connsiteX3" fmla="*/ 1923847 w 1923847"/>
              <a:gd name="connsiteY3" fmla="*/ 93639 h 936390"/>
              <a:gd name="connsiteX4" fmla="*/ 1923847 w 1923847"/>
              <a:gd name="connsiteY4" fmla="*/ 842751 h 936390"/>
              <a:gd name="connsiteX5" fmla="*/ 1830208 w 1923847"/>
              <a:gd name="connsiteY5" fmla="*/ 936390 h 936390"/>
              <a:gd name="connsiteX6" fmla="*/ 93639 w 1923847"/>
              <a:gd name="connsiteY6" fmla="*/ 936390 h 936390"/>
              <a:gd name="connsiteX7" fmla="*/ 0 w 1923847"/>
              <a:gd name="connsiteY7" fmla="*/ 842751 h 936390"/>
              <a:gd name="connsiteX8" fmla="*/ 0 w 1923847"/>
              <a:gd name="connsiteY8" fmla="*/ 93639 h 93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3847" h="936390">
                <a:moveTo>
                  <a:pt x="0" y="93639"/>
                </a:moveTo>
                <a:cubicBezTo>
                  <a:pt x="0" y="41924"/>
                  <a:pt x="41924" y="0"/>
                  <a:pt x="93639" y="0"/>
                </a:cubicBezTo>
                <a:lnTo>
                  <a:pt x="1830208" y="0"/>
                </a:lnTo>
                <a:cubicBezTo>
                  <a:pt x="1881923" y="0"/>
                  <a:pt x="1923847" y="41924"/>
                  <a:pt x="1923847" y="93639"/>
                </a:cubicBezTo>
                <a:lnTo>
                  <a:pt x="1923847" y="842751"/>
                </a:lnTo>
                <a:cubicBezTo>
                  <a:pt x="1923847" y="894466"/>
                  <a:pt x="1881923" y="936390"/>
                  <a:pt x="1830208" y="936390"/>
                </a:cubicBezTo>
                <a:lnTo>
                  <a:pt x="93639" y="936390"/>
                </a:lnTo>
                <a:cubicBezTo>
                  <a:pt x="41924" y="936390"/>
                  <a:pt x="0" y="894466"/>
                  <a:pt x="0" y="842751"/>
                </a:cubicBezTo>
                <a:lnTo>
                  <a:pt x="0" y="93639"/>
                </a:lnTo>
                <a:close/>
              </a:path>
            </a:pathLst>
          </a:custGeom>
          <a:solidFill>
            <a:srgbClr val="4BACC6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54096" tIns="54096" rIns="54096" bIns="54096" numCol="1" spcCol="1270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Конференции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5" name="Стрелка влево 74"/>
          <p:cNvSpPr/>
          <p:nvPr/>
        </p:nvSpPr>
        <p:spPr>
          <a:xfrm rot="16200000">
            <a:off x="7454148" y="4620291"/>
            <a:ext cx="523353" cy="504766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76" name="Прямоугольник 75"/>
          <p:cNvSpPr/>
          <p:nvPr/>
        </p:nvSpPr>
        <p:spPr>
          <a:xfrm>
            <a:off x="263352" y="1988840"/>
            <a:ext cx="23042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Формы работы Центра общественных  инициатив «Созидание»  с людьми старшего  возраста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 </a:t>
            </a:r>
            <a:r>
              <a:rPr lang="ru-RU" sz="2400" dirty="0">
                <a:solidFill>
                  <a:srgbClr val="002060"/>
                </a:solidFill>
              </a:rPr>
              <a:t>большим успехом реализуются совместные социальные проекты, один из них - </a:t>
            </a:r>
            <a:r>
              <a:rPr lang="ru-RU" sz="2400" dirty="0" smtClean="0">
                <a:solidFill>
                  <a:srgbClr val="002060"/>
                </a:solidFill>
              </a:rPr>
              <a:t>создание </a:t>
            </a:r>
            <a:r>
              <a:rPr lang="ru-RU" sz="2400" b="1" dirty="0" smtClean="0">
                <a:solidFill>
                  <a:srgbClr val="002060"/>
                </a:solidFill>
              </a:rPr>
              <a:t>Университет </a:t>
            </a:r>
            <a:r>
              <a:rPr lang="ru-RU" sz="2400" b="1" dirty="0">
                <a:solidFill>
                  <a:srgbClr val="002060"/>
                </a:solidFill>
              </a:rPr>
              <a:t>третьего возраста.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4" descr="D:\Documents and Settings\Admin\Рабочий стол\Новая папка\Финал\2Y2A5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694" y="1700808"/>
            <a:ext cx="6623202" cy="43204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819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Цель Университета</a:t>
            </a:r>
            <a:r>
              <a:rPr lang="ru-RU" sz="2200" dirty="0" smtClean="0">
                <a:solidFill>
                  <a:srgbClr val="002060"/>
                </a:solidFill>
              </a:rPr>
              <a:t>: создать </a:t>
            </a:r>
            <a:r>
              <a:rPr lang="ru-RU" sz="2200" dirty="0">
                <a:solidFill>
                  <a:srgbClr val="002060"/>
                </a:solidFill>
              </a:rPr>
              <a:t>благоприятные условия </a:t>
            </a:r>
            <a:r>
              <a:rPr lang="ru-RU" sz="2200" dirty="0" smtClean="0">
                <a:solidFill>
                  <a:srgbClr val="002060"/>
                </a:solidFill>
              </a:rPr>
              <a:t>для организации  досуга и творческой самореализации людей старшего поколения </a:t>
            </a:r>
            <a:r>
              <a:rPr lang="ru-RU" sz="2200" smtClean="0">
                <a:solidFill>
                  <a:srgbClr val="002060"/>
                </a:solidFill>
              </a:rPr>
              <a:t>предоставить  им социально-просветительские </a:t>
            </a:r>
            <a:r>
              <a:rPr lang="ru-RU" sz="2200" dirty="0" smtClean="0">
                <a:solidFill>
                  <a:srgbClr val="002060"/>
                </a:solidFill>
              </a:rPr>
              <a:t>услуги.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Основные задачи</a:t>
            </a:r>
            <a:r>
              <a:rPr lang="ru-RU" sz="2200" dirty="0" smtClean="0">
                <a:solidFill>
                  <a:srgbClr val="002060"/>
                </a:solidFill>
              </a:rPr>
              <a:t>: помощь </a:t>
            </a:r>
            <a:r>
              <a:rPr lang="ru-RU" sz="2200" dirty="0">
                <a:solidFill>
                  <a:srgbClr val="002060"/>
                </a:solidFill>
              </a:rPr>
              <a:t>в творческой самореализации и </a:t>
            </a:r>
            <a:r>
              <a:rPr lang="ru-RU" sz="2200" dirty="0" smtClean="0">
                <a:solidFill>
                  <a:srgbClr val="002060"/>
                </a:solidFill>
              </a:rPr>
              <a:t>самосовершенствовании, содействие </a:t>
            </a:r>
            <a:r>
              <a:rPr lang="ru-RU" sz="2200" dirty="0">
                <a:solidFill>
                  <a:srgbClr val="002060"/>
                </a:solidFill>
              </a:rPr>
              <a:t>в овладении современными техническими средствами, информационными технологиями</a:t>
            </a:r>
            <a:r>
              <a:rPr lang="ru-RU" sz="2200" dirty="0" smtClean="0">
                <a:solidFill>
                  <a:srgbClr val="002060"/>
                </a:solidFill>
              </a:rPr>
              <a:t>, приобщение к творчеству  пожилых людей.</a:t>
            </a:r>
            <a:endParaRPr lang="ru-RU" sz="2200" dirty="0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3" name="Рисунок 14" descr="006-20170914-08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218" y="1271988"/>
            <a:ext cx="4481402" cy="29813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" descr="http://www.ozerskadm.ru/upload/hghgfgfhIMG_0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0173" y="3717032"/>
            <a:ext cx="4280483" cy="285872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8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002060"/>
                </a:solidFill>
              </a:rPr>
              <a:t>Университет начал свою деятельность на базе ДК «Строитель» в сентябре 2017 года, а в мае 2018 года </a:t>
            </a:r>
            <a:r>
              <a:rPr lang="ru-RU" sz="2200" b="1" dirty="0" smtClean="0">
                <a:solidFill>
                  <a:srgbClr val="002060"/>
                </a:solidFill>
              </a:rPr>
              <a:t>524 </a:t>
            </a:r>
            <a:r>
              <a:rPr lang="ru-RU" sz="2200" b="1" dirty="0">
                <a:solidFill>
                  <a:srgbClr val="002060"/>
                </a:solidFill>
              </a:rPr>
              <a:t>«студента</a:t>
            </a:r>
            <a:r>
              <a:rPr lang="ru-RU" sz="2200" dirty="0">
                <a:solidFill>
                  <a:srgbClr val="002060"/>
                </a:solidFill>
              </a:rPr>
              <a:t>» в возрасте от 55 до 83 лет получили свидетельства об </a:t>
            </a:r>
            <a:r>
              <a:rPr lang="ru-RU" sz="2200" dirty="0" smtClean="0">
                <a:solidFill>
                  <a:srgbClr val="002060"/>
                </a:solidFill>
              </a:rPr>
              <a:t>окончании Университета </a:t>
            </a:r>
            <a:r>
              <a:rPr lang="ru-RU" sz="2200" dirty="0">
                <a:solidFill>
                  <a:srgbClr val="002060"/>
                </a:solidFill>
              </a:rPr>
              <a:t>третьего возраста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Целевая аудитория – люди пенсионного возраста </a:t>
            </a:r>
            <a:r>
              <a:rPr lang="ru-RU" sz="2200" dirty="0" smtClean="0">
                <a:solidFill>
                  <a:srgbClr val="002060"/>
                </a:solidFill>
              </a:rPr>
              <a:t>проживающие в Озерском городском округе.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8" name="Рисунок 17" descr="Озёрск74.ру фото А.Лёшкина 005.jpg"/>
          <p:cNvPicPr>
            <a:picLocks noChangeAspect="1" noChangeArrowheads="1"/>
          </p:cNvPicPr>
          <p:nvPr/>
        </p:nvPicPr>
        <p:blipFill rotWithShape="1">
          <a:blip r:embed="rId2" cstate="print"/>
          <a:srcRect l="-120" t="431" r="-120" b="6042"/>
          <a:stretch/>
        </p:blipFill>
        <p:spPr bwMode="auto">
          <a:xfrm>
            <a:off x="5066130" y="1872072"/>
            <a:ext cx="6308211" cy="39331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0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0" y="0"/>
            <a:ext cx="12216680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912991508"/>
              </p:ext>
            </p:extLst>
          </p:nvPr>
        </p:nvGraphicFramePr>
        <p:xfrm>
          <a:off x="1487488" y="1196752"/>
          <a:ext cx="9073008" cy="468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5087888" y="5301208"/>
            <a:ext cx="2140588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</a:rPr>
              <a:t>65-75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536160" y="5517232"/>
            <a:ext cx="2140588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</a:rPr>
              <a:t>75-83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47722" y="5085184"/>
            <a:ext cx="2140588" cy="7920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chemeClr val="bg1"/>
                </a:solidFill>
              </a:rPr>
              <a:t>55-65</a:t>
            </a:r>
          </a:p>
        </p:txBody>
      </p:sp>
    </p:spTree>
    <p:extLst>
      <p:ext uri="{BB962C8B-B14F-4D97-AF65-F5344CB8AC3E}">
        <p14:creationId xmlns:p14="http://schemas.microsoft.com/office/powerpoint/2010/main" val="26970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7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4223792" y="0"/>
            <a:ext cx="7992888" cy="6858000"/>
            <a:chOff x="6023992" y="0"/>
            <a:chExt cx="6192688" cy="6858000"/>
          </a:xfrm>
        </p:grpSpPr>
        <p:sp>
          <p:nvSpPr>
            <p:cNvPr id="50" name="Rectangle 3"/>
            <p:cNvSpPr/>
            <p:nvPr/>
          </p:nvSpPr>
          <p:spPr>
            <a:xfrm>
              <a:off x="9120336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3"/>
            <p:cNvSpPr/>
            <p:nvPr/>
          </p:nvSpPr>
          <p:spPr>
            <a:xfrm>
              <a:off x="6023992" y="0"/>
              <a:ext cx="3096344" cy="685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0"/>
            <a:ext cx="4223792" cy="6858000"/>
            <a:chOff x="0" y="0"/>
            <a:chExt cx="5999312" cy="6858000"/>
          </a:xfrm>
        </p:grpSpPr>
        <p:sp>
          <p:nvSpPr>
            <p:cNvPr id="51" name="Rectangle 2"/>
            <p:cNvSpPr/>
            <p:nvPr/>
          </p:nvSpPr>
          <p:spPr>
            <a:xfrm>
              <a:off x="2999656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2999656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107969" y="1271988"/>
            <a:ext cx="3953487" cy="5469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Руководители факультетов – это </a:t>
            </a:r>
            <a:r>
              <a:rPr lang="ru-RU" sz="2400" b="1" dirty="0" smtClean="0">
                <a:solidFill>
                  <a:srgbClr val="002060"/>
                </a:solidFill>
              </a:rPr>
              <a:t>«серебряные волонтеры»</a:t>
            </a:r>
            <a:r>
              <a:rPr lang="ru-RU" sz="2400" dirty="0" smtClean="0">
                <a:solidFill>
                  <a:srgbClr val="002060"/>
                </a:solidFill>
              </a:rPr>
              <a:t>, волонтеры – студенты ОТИ НИЯУ МИФИ. 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400" dirty="0" smtClean="0">
                <a:solidFill>
                  <a:srgbClr val="002060"/>
                </a:solidFill>
              </a:rPr>
              <a:t>Обучение на</a:t>
            </a:r>
            <a:r>
              <a:rPr lang="ru-RU" sz="2400" b="1" dirty="0" smtClean="0">
                <a:solidFill>
                  <a:srgbClr val="002060"/>
                </a:solidFill>
              </a:rPr>
              <a:t> 7 факультетах </a:t>
            </a:r>
            <a:r>
              <a:rPr lang="ru-RU" sz="2400" dirty="0" smtClean="0">
                <a:solidFill>
                  <a:srgbClr val="002060"/>
                </a:solidFill>
              </a:rPr>
              <a:t>проводится в форме бесед, тематических лекций, тренингов, мастер - классов.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161562" y="290801"/>
            <a:ext cx="7966886" cy="727096"/>
            <a:chOff x="2161562" y="290801"/>
            <a:chExt cx="7966886" cy="7270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23935" y="308447"/>
              <a:ext cx="7621139" cy="70945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2161562" y="290801"/>
              <a:ext cx="7966886" cy="6903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Университет третьего возраста</a:t>
              </a:r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2" descr="F:\Университет третьего возраста\Университет (отбор)\2Y2A0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1772816"/>
            <a:ext cx="6264696" cy="41764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75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1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90"/>
      </a:accent1>
      <a:accent2>
        <a:srgbClr val="0070C0"/>
      </a:accent2>
      <a:accent3>
        <a:srgbClr val="00B0F0"/>
      </a:accent3>
      <a:accent4>
        <a:srgbClr val="4472C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703</Words>
  <Application>Microsoft Office PowerPoint</Application>
  <PresentationFormat>Широкоэкранный</PresentationFormat>
  <Paragraphs>103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微软雅黑</vt:lpstr>
      <vt:lpstr>Algerian</vt:lpstr>
      <vt:lpstr>Andalus</vt:lpstr>
      <vt:lpstr>Arial</vt:lpstr>
      <vt:lpstr>Calibri</vt:lpstr>
      <vt:lpstr>Microsoft Uighur</vt:lpstr>
      <vt:lpstr>Roboto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U_SDOGO_GNS</cp:lastModifiedBy>
  <cp:revision>315</cp:revision>
  <dcterms:created xsi:type="dcterms:W3CDTF">2014-09-22T14:05:42Z</dcterms:created>
  <dcterms:modified xsi:type="dcterms:W3CDTF">2019-04-10T12:39:53Z</dcterms:modified>
</cp:coreProperties>
</file>